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7.xml" ContentType="application/vnd.openxmlformats-officedocument.presentationml.notesSlide+xml"/>
  <Override PartName="/ppt/notesSlides/notesSlide3.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2" r:id="rId3"/>
    <p:sldId id="259" r:id="rId4"/>
    <p:sldId id="263" r:id="rId5"/>
    <p:sldId id="273" r:id="rId6"/>
    <p:sldId id="269" r:id="rId7"/>
    <p:sldId id="268" r:id="rId8"/>
    <p:sldId id="271" r:id="rId9"/>
    <p:sldId id="257" r:id="rId10"/>
  </p:sldIdLst>
  <p:sldSz cx="9144000" cy="6858000" type="screen4x3"/>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6" autoAdjust="0"/>
    <p:restoredTop sz="74720" autoAdjust="0"/>
  </p:normalViewPr>
  <p:slideViewPr>
    <p:cSldViewPr snapToGrid="0" snapToObjects="1">
      <p:cViewPr varScale="1">
        <p:scale>
          <a:sx n="86" d="100"/>
          <a:sy n="86" d="100"/>
        </p:scale>
        <p:origin x="233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E3875C53-2699-46A2-B6F6-307CFD400069}" type="datetimeFigureOut">
              <a:rPr lang="en-GB" smtClean="0"/>
              <a:t>21/11/2024</a:t>
            </a:fld>
            <a:endParaRPr lang="en-GB" dirty="0"/>
          </a:p>
        </p:txBody>
      </p:sp>
      <p:sp>
        <p:nvSpPr>
          <p:cNvPr id="4" name="Slide Image Placeholder 3"/>
          <p:cNvSpPr>
            <a:spLocks noGrp="1" noRot="1" noChangeAspect="1"/>
          </p:cNvSpPr>
          <p:nvPr>
            <p:ph type="sldImg" idx="2"/>
          </p:nvPr>
        </p:nvSpPr>
        <p:spPr>
          <a:xfrm>
            <a:off x="1166813" y="1243013"/>
            <a:ext cx="447198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0C484715-E1BB-45D6-84EF-D1AE5F7117A6}" type="slidenum">
              <a:rPr lang="en-GB" smtClean="0"/>
              <a:t>‹#›</a:t>
            </a:fld>
            <a:endParaRPr lang="en-GB" dirty="0"/>
          </a:p>
        </p:txBody>
      </p:sp>
    </p:spTree>
    <p:extLst>
      <p:ext uri="{BB962C8B-B14F-4D97-AF65-F5344CB8AC3E}">
        <p14:creationId xmlns:p14="http://schemas.microsoft.com/office/powerpoint/2010/main" val="1415719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484715-E1BB-45D6-84EF-D1AE5F7117A6}" type="slidenum">
              <a:rPr lang="en-GB" smtClean="0"/>
              <a:t>1</a:t>
            </a:fld>
            <a:endParaRPr lang="en-GB" dirty="0"/>
          </a:p>
        </p:txBody>
      </p:sp>
    </p:spTree>
    <p:extLst>
      <p:ext uri="{BB962C8B-B14F-4D97-AF65-F5344CB8AC3E}">
        <p14:creationId xmlns:p14="http://schemas.microsoft.com/office/powerpoint/2010/main" val="3493376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484715-E1BB-45D6-84EF-D1AE5F7117A6}" type="slidenum">
              <a:rPr lang="en-GB" smtClean="0"/>
              <a:t>2</a:t>
            </a:fld>
            <a:endParaRPr lang="en-GB" dirty="0"/>
          </a:p>
        </p:txBody>
      </p:sp>
    </p:spTree>
    <p:extLst>
      <p:ext uri="{BB962C8B-B14F-4D97-AF65-F5344CB8AC3E}">
        <p14:creationId xmlns:p14="http://schemas.microsoft.com/office/powerpoint/2010/main" val="288116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was another relatively “normal” year, despite the risks of Avian Flu.</a:t>
            </a:r>
          </a:p>
          <a:p>
            <a:endParaRPr lang="en-GB" dirty="0"/>
          </a:p>
          <a:p>
            <a:r>
              <a:rPr lang="en-GB" dirty="0"/>
              <a:t>As with the previous year, the big benefit could be seen in our income from nature reserves, up from £456,000 to £542,000</a:t>
            </a:r>
          </a:p>
          <a:p>
            <a:endParaRPr lang="en-GB" dirty="0"/>
          </a:p>
          <a:p>
            <a:r>
              <a:rPr lang="en-GB" dirty="0"/>
              <a:t>Our trading income, which benefits strongly from visitors to </a:t>
            </a:r>
            <a:r>
              <a:rPr lang="en-GB" dirty="0" err="1"/>
              <a:t>Skomer</a:t>
            </a:r>
            <a:r>
              <a:rPr lang="en-GB" dirty="0"/>
              <a:t> and </a:t>
            </a:r>
            <a:r>
              <a:rPr lang="en-GB" dirty="0" err="1"/>
              <a:t>Skokholm</a:t>
            </a:r>
            <a:r>
              <a:rPr lang="en-GB" dirty="0"/>
              <a:t>, also continued to recover, and now accounts for nearly one third of our income (vs one quarter in FY22).</a:t>
            </a:r>
          </a:p>
          <a:p>
            <a:endParaRPr lang="en-GB" dirty="0"/>
          </a:p>
          <a:p>
            <a:r>
              <a:rPr lang="en-GB" dirty="0"/>
              <a:t>But grants fell back slightly, from the very high Covid recovery levels of the previous year, to just under £1.0m, 30% of total (vs 39% in FY2023)</a:t>
            </a:r>
          </a:p>
          <a:p>
            <a:endParaRPr lang="en-GB" dirty="0"/>
          </a:p>
          <a:p>
            <a:r>
              <a:rPr lang="en-GB" dirty="0"/>
              <a:t>Overall, we are very fortunate to have a degree of balance, at present, between our three biggest sources of income: grants, trading activities, and nature reserves.</a:t>
            </a:r>
          </a:p>
          <a:p>
            <a:endParaRPr lang="en-GB" dirty="0"/>
          </a:p>
          <a:p>
            <a:r>
              <a:rPr lang="en-GB" dirty="0"/>
              <a:t>But we are not complacent, because we are acutely aware of how volatile each of these can be. </a:t>
            </a:r>
          </a:p>
          <a:p>
            <a:endParaRPr lang="en-GB" dirty="0"/>
          </a:p>
          <a:p>
            <a:r>
              <a:rPr lang="en-GB" dirty="0"/>
              <a:t>And grants remain lumpy, costly to bid for, and almost never, nowadays, fully cover our core operating costs</a:t>
            </a:r>
          </a:p>
          <a:p>
            <a:endParaRPr lang="en-GB" dirty="0"/>
          </a:p>
        </p:txBody>
      </p:sp>
      <p:sp>
        <p:nvSpPr>
          <p:cNvPr id="4" name="Slide Number Placeholder 3"/>
          <p:cNvSpPr>
            <a:spLocks noGrp="1"/>
          </p:cNvSpPr>
          <p:nvPr>
            <p:ph type="sldNum" sz="quarter" idx="5"/>
          </p:nvPr>
        </p:nvSpPr>
        <p:spPr/>
        <p:txBody>
          <a:bodyPr/>
          <a:lstStyle/>
          <a:p>
            <a:fld id="{0C484715-E1BB-45D6-84EF-D1AE5F7117A6}" type="slidenum">
              <a:rPr lang="en-GB" smtClean="0"/>
              <a:t>3</a:t>
            </a:fld>
            <a:endParaRPr lang="en-GB" dirty="0"/>
          </a:p>
        </p:txBody>
      </p:sp>
    </p:spTree>
    <p:extLst>
      <p:ext uri="{BB962C8B-B14F-4D97-AF65-F5344CB8AC3E}">
        <p14:creationId xmlns:p14="http://schemas.microsoft.com/office/powerpoint/2010/main" val="1940947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 commented at last year’s AGM that “</a:t>
            </a:r>
            <a:r>
              <a:rPr lang="en-GB" b="1" i="1" dirty="0">
                <a:solidFill>
                  <a:schemeClr val="tx1"/>
                </a:solidFill>
              </a:rPr>
              <a:t>In the current year, and 2024-onwards, the indications are that the level of grants from the Welsh Government under the Nature Networks scheme will, unfortunately, be materially lower</a:t>
            </a:r>
            <a:r>
              <a:rPr lang="en-GB" b="1" dirty="0">
                <a:solidFill>
                  <a:schemeClr val="tx1"/>
                </a:solidFill>
              </a:rPr>
              <a:t>” – </a:t>
            </a:r>
            <a:r>
              <a:rPr lang="en-GB" b="0" dirty="0">
                <a:solidFill>
                  <a:schemeClr val="tx1"/>
                </a:solidFill>
              </a:rPr>
              <a:t>we had been very fortunate to win two large Nature Networks grants in FY2023, but these did not recur this year.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tx1"/>
              </a:solidFill>
            </a:endParaRPr>
          </a:p>
          <a:p>
            <a:r>
              <a:rPr lang="en-GB" dirty="0"/>
              <a:t>However, our level of grants remains significantly higher than in the period 2014-2019 – this reflects incredibly hard work by Sarah </a:t>
            </a:r>
            <a:r>
              <a:rPr lang="en-GB" dirty="0" err="1"/>
              <a:t>Kessell</a:t>
            </a:r>
            <a:r>
              <a:rPr lang="en-GB" dirty="0"/>
              <a:t> and her senior management team – putting in bids for grants is </a:t>
            </a:r>
            <a:r>
              <a:rPr lang="en-GB" u="sng" dirty="0"/>
              <a:t>very</a:t>
            </a:r>
            <a:r>
              <a:rPr lang="en-GB" dirty="0"/>
              <a:t> time-consuming.</a:t>
            </a:r>
          </a:p>
          <a:p>
            <a:endParaRPr lang="en-GB" dirty="0"/>
          </a:p>
          <a:p>
            <a:r>
              <a:rPr lang="en-GB" dirty="0"/>
              <a:t>For historical context: </a:t>
            </a:r>
          </a:p>
          <a:p>
            <a:r>
              <a:rPr lang="en-GB" dirty="0"/>
              <a:t>- In FY2021 we benefitted from emergency funding, substantially from government sources, during the pandemic.</a:t>
            </a:r>
          </a:p>
          <a:p>
            <a:r>
              <a:rPr lang="en-GB" dirty="0"/>
              <a:t>- The grants in FYs 2006 and 2007 were dominated by the massive redevelopment project on </a:t>
            </a:r>
            <a:r>
              <a:rPr lang="en-GB" dirty="0" err="1"/>
              <a:t>Skomer</a:t>
            </a:r>
            <a:r>
              <a:rPr lang="en-GB" dirty="0"/>
              <a:t>.</a:t>
            </a:r>
          </a:p>
          <a:p>
            <a:endParaRPr lang="en-GB" dirty="0"/>
          </a:p>
          <a:p>
            <a:pPr marL="171450" indent="-171450">
              <a:buFontTx/>
              <a:buChar char="-"/>
            </a:pPr>
            <a:r>
              <a:rPr lang="en-GB" dirty="0"/>
              <a:t>We remain incredibly grateful to a number of private foundations who have continued to help us generously, even after the immediate impact of the pandemic.</a:t>
            </a:r>
          </a:p>
          <a:p>
            <a:pPr marL="171450" indent="-171450">
              <a:buFontTx/>
              <a:buChar char="-"/>
            </a:pPr>
            <a:r>
              <a:rPr lang="en-GB" dirty="0"/>
              <a:t>And we continue to benefit from a variety of Lottery funds, including the National Lottery and Peoples’ Postcode Lottery – please keep playing!</a:t>
            </a:r>
          </a:p>
        </p:txBody>
      </p:sp>
      <p:sp>
        <p:nvSpPr>
          <p:cNvPr id="4" name="Slide Number Placeholder 3"/>
          <p:cNvSpPr>
            <a:spLocks noGrp="1"/>
          </p:cNvSpPr>
          <p:nvPr>
            <p:ph type="sldNum" sz="quarter" idx="5"/>
          </p:nvPr>
        </p:nvSpPr>
        <p:spPr/>
        <p:txBody>
          <a:bodyPr/>
          <a:lstStyle/>
          <a:p>
            <a:fld id="{0C484715-E1BB-45D6-84EF-D1AE5F7117A6}" type="slidenum">
              <a:rPr lang="en-GB" smtClean="0"/>
              <a:t>4</a:t>
            </a:fld>
            <a:endParaRPr lang="en-GB" dirty="0"/>
          </a:p>
        </p:txBody>
      </p:sp>
    </p:spTree>
    <p:extLst>
      <p:ext uri="{BB962C8B-B14F-4D97-AF65-F5344CB8AC3E}">
        <p14:creationId xmlns:p14="http://schemas.microsoft.com/office/powerpoint/2010/main" val="635102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Analysis of the grants we received last year, and all the way back to FY2005, continue to highlight an issue that we, as a Board, and the Wildlife Trusts in Wales, worry about more fundamentally.</a:t>
            </a:r>
          </a:p>
          <a:p>
            <a:endParaRPr lang="en-GB" dirty="0"/>
          </a:p>
          <a:p>
            <a:r>
              <a:rPr lang="en-GB" dirty="0"/>
              <a:t>This is the degree to which Natural Resources Wales (NRW), the body that the Welsh Government created to lead support for conservation and nature in Wales, has, in our view almost stopped doing that.</a:t>
            </a:r>
          </a:p>
          <a:p>
            <a:endParaRPr lang="en-GB" dirty="0"/>
          </a:p>
          <a:p>
            <a:pPr marL="171450" indent="-171450">
              <a:buFontTx/>
              <a:buChar char="-"/>
            </a:pPr>
            <a:r>
              <a:rPr lang="en-GB" dirty="0"/>
              <a:t>The </a:t>
            </a:r>
            <a:r>
              <a:rPr lang="en-GB" b="1" dirty="0">
                <a:solidFill>
                  <a:srgbClr val="00B050"/>
                </a:solidFill>
              </a:rPr>
              <a:t>GREEN</a:t>
            </a:r>
            <a:r>
              <a:rPr lang="en-GB" dirty="0"/>
              <a:t> line shows total grants as a percentage of the Trust’s income since 2005. These have averaged 40%, albeit with a big dip to around 25% of our annual income in the period 2012 to 2019</a:t>
            </a:r>
          </a:p>
          <a:p>
            <a:pPr marL="171450" indent="-171450">
              <a:buFontTx/>
              <a:buChar char="-"/>
            </a:pPr>
            <a:r>
              <a:rPr lang="en-GB" dirty="0"/>
              <a:t>Clearly, there was a huge, and very welcome, rebound in FY2021, but they have since settled at around one third of our income. </a:t>
            </a:r>
          </a:p>
          <a:p>
            <a:pPr marL="0" indent="0">
              <a:buFontTx/>
              <a:buNone/>
            </a:pPr>
            <a:endParaRPr lang="en-GB" dirty="0"/>
          </a:p>
          <a:p>
            <a:pPr marL="0" indent="0">
              <a:buFontTx/>
              <a:buNone/>
            </a:pPr>
            <a:r>
              <a:rPr lang="en-GB" dirty="0"/>
              <a:t>The broader issue is that, after a very welcome, but small, recovery in our income from NRW in FY2021 and FY2022, it fell back again, averaging 5%  of our grants, and less than 2% of our income.</a:t>
            </a:r>
          </a:p>
          <a:p>
            <a:pPr marL="0" indent="0">
              <a:buFontTx/>
              <a:buNone/>
            </a:pPr>
            <a:endParaRPr lang="en-GB" dirty="0"/>
          </a:p>
          <a:p>
            <a:pPr marL="0" indent="0">
              <a:buFontTx/>
              <a:buNone/>
            </a:pPr>
            <a:r>
              <a:rPr lang="en-GB" dirty="0"/>
              <a:t>The Wildlife Trust of South &amp; West Wales has responsibility for over 75 Sites of Special Scientific Importance (SSSI), but we no longer receive a stable level of assistance from NRW to help manage these.</a:t>
            </a:r>
          </a:p>
        </p:txBody>
      </p:sp>
      <p:sp>
        <p:nvSpPr>
          <p:cNvPr id="4" name="Slide Number Placeholder 3"/>
          <p:cNvSpPr>
            <a:spLocks noGrp="1"/>
          </p:cNvSpPr>
          <p:nvPr>
            <p:ph type="sldNum" sz="quarter" idx="5"/>
          </p:nvPr>
        </p:nvSpPr>
        <p:spPr/>
        <p:txBody>
          <a:bodyPr/>
          <a:lstStyle/>
          <a:p>
            <a:fld id="{0C484715-E1BB-45D6-84EF-D1AE5F7117A6}" type="slidenum">
              <a:rPr lang="en-GB" smtClean="0"/>
              <a:t>5</a:t>
            </a:fld>
            <a:endParaRPr lang="en-GB" dirty="0"/>
          </a:p>
        </p:txBody>
      </p:sp>
    </p:spTree>
    <p:extLst>
      <p:ext uri="{BB962C8B-B14F-4D97-AF65-F5344CB8AC3E}">
        <p14:creationId xmlns:p14="http://schemas.microsoft.com/office/powerpoint/2010/main" val="1158771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cannot (and must not) rely on continued high grant income in the coming years.</a:t>
            </a:r>
          </a:p>
          <a:p>
            <a:endParaRPr lang="en-GB" dirty="0"/>
          </a:p>
          <a:p>
            <a:r>
              <a:rPr lang="en-GB" dirty="0"/>
              <a:t>And, as a responsibly-managed charity, we continue to target a balance in our other sources of income, including trading income, income from our membership, and legacies.</a:t>
            </a:r>
          </a:p>
          <a:p>
            <a:endParaRPr lang="en-GB" dirty="0"/>
          </a:p>
          <a:p>
            <a:r>
              <a:rPr lang="en-GB" dirty="0"/>
              <a:t>We were fortunate that, in the year to end-March 2024, trading income continued to recover strongly from the damaging collapse of the Covid-19 pandemic.</a:t>
            </a:r>
          </a:p>
          <a:p>
            <a:endParaRPr lang="en-GB" dirty="0"/>
          </a:p>
          <a:p>
            <a:r>
              <a:rPr lang="en-GB" dirty="0"/>
              <a:t>The profits from DWT, our trading business, go straight to core conservation work by the charity.</a:t>
            </a:r>
          </a:p>
          <a:p>
            <a:endParaRPr lang="en-GB" dirty="0"/>
          </a:p>
          <a:p>
            <a:r>
              <a:rPr lang="en-GB" dirty="0"/>
              <a:t>PLEASE KEEP BUYING PUFFIN-RELATED STUFF AT LOCKLEY LODGE!</a:t>
            </a:r>
          </a:p>
        </p:txBody>
      </p:sp>
      <p:sp>
        <p:nvSpPr>
          <p:cNvPr id="4" name="Slide Number Placeholder 3"/>
          <p:cNvSpPr>
            <a:spLocks noGrp="1"/>
          </p:cNvSpPr>
          <p:nvPr>
            <p:ph type="sldNum" sz="quarter" idx="5"/>
          </p:nvPr>
        </p:nvSpPr>
        <p:spPr/>
        <p:txBody>
          <a:bodyPr/>
          <a:lstStyle/>
          <a:p>
            <a:fld id="{0C484715-E1BB-45D6-84EF-D1AE5F7117A6}" type="slidenum">
              <a:rPr lang="en-GB" smtClean="0"/>
              <a:t>6</a:t>
            </a:fld>
            <a:endParaRPr lang="en-GB" dirty="0"/>
          </a:p>
        </p:txBody>
      </p:sp>
    </p:spTree>
    <p:extLst>
      <p:ext uri="{BB962C8B-B14F-4D97-AF65-F5344CB8AC3E}">
        <p14:creationId xmlns:p14="http://schemas.microsoft.com/office/powerpoint/2010/main" val="3904956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chart shows how we spend the money we receive each year, whether from your membership subscriptions, grants, or the surplus we make from trading</a:t>
            </a:r>
          </a:p>
          <a:p>
            <a:endParaRPr lang="en-GB" dirty="0"/>
          </a:p>
          <a:p>
            <a:r>
              <a:rPr lang="en-GB" dirty="0"/>
              <a:t>3 things to note:</a:t>
            </a:r>
          </a:p>
          <a:p>
            <a:pPr marL="171450" indent="-171450">
              <a:buFontTx/>
              <a:buChar char="-"/>
            </a:pPr>
            <a:endParaRPr lang="en-GB" dirty="0"/>
          </a:p>
          <a:p>
            <a:pPr marL="0" indent="0">
              <a:buFontTx/>
              <a:buNone/>
            </a:pPr>
            <a:r>
              <a:rPr lang="en-GB" dirty="0"/>
              <a:t>1) Our support costs (primarily audit, legal, and other fees) remain very low, now around 10% of total income. </a:t>
            </a:r>
          </a:p>
          <a:p>
            <a:pPr marL="0" indent="0">
              <a:buFontTx/>
              <a:buNone/>
            </a:pPr>
            <a:r>
              <a:rPr lang="en-GB" dirty="0"/>
              <a:t>2) The Report &amp; Accounts are slightly misleading as stated, suggesting that we spend less than half our </a:t>
            </a:r>
            <a:r>
              <a:rPr lang="en-GB" u="sng" dirty="0"/>
              <a:t>income</a:t>
            </a:r>
            <a:r>
              <a:rPr lang="en-GB" dirty="0"/>
              <a:t> on conservation and education</a:t>
            </a:r>
          </a:p>
          <a:p>
            <a:pPr marL="171450" indent="-171450">
              <a:buFontTx/>
              <a:buChar char="-"/>
            </a:pPr>
            <a:r>
              <a:rPr lang="en-GB" dirty="0"/>
              <a:t>But this is because around one quarter of our income is Trading, which we do </a:t>
            </a:r>
            <a:r>
              <a:rPr lang="en-GB" u="sng" dirty="0"/>
              <a:t>in order to </a:t>
            </a:r>
            <a:r>
              <a:rPr lang="en-GB" dirty="0"/>
              <a:t>make extra profit. </a:t>
            </a:r>
          </a:p>
          <a:p>
            <a:pPr marL="0" indent="0">
              <a:buFontTx/>
              <a:buNone/>
            </a:pPr>
            <a:r>
              <a:rPr lang="en-GB" dirty="0"/>
              <a:t>3) If we split these revenues and costs out, and just reflect the surplus they produce, then over two thirds [69%] of our net charitable income was spent last year on conservation and education. </a:t>
            </a:r>
          </a:p>
          <a:p>
            <a:pPr marL="0" indent="0">
              <a:buFontTx/>
              <a:buNone/>
            </a:pPr>
            <a:endParaRPr lang="en-GB" dirty="0"/>
          </a:p>
          <a:p>
            <a:pPr marL="0" indent="0">
              <a:buFontTx/>
              <a:buNone/>
            </a:pPr>
            <a:r>
              <a:rPr lang="en-GB" dirty="0"/>
              <a:t>We hope you, as members, would agree that this remains a pretty good use of your membership subscriptions?</a:t>
            </a:r>
          </a:p>
        </p:txBody>
      </p:sp>
      <p:sp>
        <p:nvSpPr>
          <p:cNvPr id="4" name="Slide Number Placeholder 3"/>
          <p:cNvSpPr>
            <a:spLocks noGrp="1"/>
          </p:cNvSpPr>
          <p:nvPr>
            <p:ph type="sldNum" sz="quarter" idx="5"/>
          </p:nvPr>
        </p:nvSpPr>
        <p:spPr/>
        <p:txBody>
          <a:bodyPr/>
          <a:lstStyle/>
          <a:p>
            <a:fld id="{0C484715-E1BB-45D6-84EF-D1AE5F7117A6}" type="slidenum">
              <a:rPr lang="en-GB" smtClean="0"/>
              <a:t>7</a:t>
            </a:fld>
            <a:endParaRPr lang="en-GB" dirty="0"/>
          </a:p>
        </p:txBody>
      </p:sp>
    </p:spTree>
    <p:extLst>
      <p:ext uri="{BB962C8B-B14F-4D97-AF65-F5344CB8AC3E}">
        <p14:creationId xmlns:p14="http://schemas.microsoft.com/office/powerpoint/2010/main" val="2673979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Recent years have seen some external focus, including in the media,  on charities and how they are run. The previous chart could be seen as showing a still-good performance in terms of the “efficiency” of the Wildlife Trust of South &amp; West Wales.</a:t>
            </a:r>
          </a:p>
          <a:p>
            <a:endParaRPr lang="en-GB" dirty="0"/>
          </a:p>
          <a:p>
            <a:r>
              <a:rPr lang="en-GB" dirty="0"/>
              <a:t>But what this chart shows is the flip side of that, and a continued challenge for WTSWW: that of how to afford the work we do on the ground, and pay our staff enough.</a:t>
            </a:r>
          </a:p>
          <a:p>
            <a:endParaRPr lang="en-GB" dirty="0"/>
          </a:p>
          <a:p>
            <a:r>
              <a:rPr lang="en-GB" dirty="0"/>
              <a:t>Sadly, we had to do significant restructuring in 2020, to enable us to manage some of the effects of the pandemic that could not be covered by the Covid-19 furlough scheme.</a:t>
            </a:r>
          </a:p>
          <a:p>
            <a:endParaRPr lang="en-GB" dirty="0"/>
          </a:p>
          <a:p>
            <a:r>
              <a:rPr lang="en-GB" dirty="0"/>
              <a:t>A persistent issue since then has been losses of valued colleagues to better-paying jobs elsewhere, and our inability to fill the vacancies thereafter.</a:t>
            </a:r>
          </a:p>
          <a:p>
            <a:endParaRPr lang="en-GB" dirty="0"/>
          </a:p>
          <a:p>
            <a:r>
              <a:rPr lang="en-GB" dirty="0"/>
              <a:t>In essence, while staff numbers have grown by 58% since the FY2012 low point, they are still below the levels immediately prior to the pandemic.</a:t>
            </a:r>
          </a:p>
          <a:p>
            <a:endParaRPr lang="en-GB" dirty="0"/>
          </a:p>
          <a:p>
            <a:r>
              <a:rPr lang="en-GB" dirty="0"/>
              <a:t>And staff pay has matched neither general inflation (low though it has been for much of the period), nor almost all of our peers and competitors in Welsh conservation, averaging &lt;5% pa since 2016</a:t>
            </a:r>
          </a:p>
          <a:p>
            <a:endParaRPr lang="en-GB" dirty="0"/>
          </a:p>
          <a:p>
            <a:r>
              <a:rPr lang="en-GB" dirty="0"/>
              <a:t>The challenge for managing the Trust is to keep our fantastic staff on board, but not to ask them to continue to make sacrifices in terms of pay, pension contributions etc. Working in Conservation may be a vocation, but it is wrong to ask the </a:t>
            </a:r>
            <a:r>
              <a:rPr lang="en-GB" u="sng" dirty="0"/>
              <a:t>staff</a:t>
            </a:r>
            <a:r>
              <a:rPr lang="en-GB" dirty="0"/>
              <a:t> to </a:t>
            </a:r>
            <a:r>
              <a:rPr lang="en-GB" u="sng" dirty="0"/>
              <a:t>be</a:t>
            </a:r>
            <a:r>
              <a:rPr lang="en-GB" dirty="0"/>
              <a:t> the </a:t>
            </a:r>
            <a:r>
              <a:rPr lang="en-GB" u="sng" dirty="0"/>
              <a:t>charity</a:t>
            </a:r>
            <a:r>
              <a:rPr lang="en-GB" dirty="0"/>
              <a:t>.</a:t>
            </a:r>
          </a:p>
          <a:p>
            <a:endParaRPr lang="en-GB" dirty="0"/>
          </a:p>
          <a:p>
            <a:r>
              <a:rPr lang="en-GB" dirty="0"/>
              <a:t>The Board has determined to continue to work further to improve staff pay and pensions, accepting that this will, of itself, impose financial challenges in the current environment for grants</a:t>
            </a:r>
          </a:p>
        </p:txBody>
      </p:sp>
      <p:sp>
        <p:nvSpPr>
          <p:cNvPr id="4" name="Slide Number Placeholder 3"/>
          <p:cNvSpPr>
            <a:spLocks noGrp="1"/>
          </p:cNvSpPr>
          <p:nvPr>
            <p:ph type="sldNum" sz="quarter" idx="5"/>
          </p:nvPr>
        </p:nvSpPr>
        <p:spPr/>
        <p:txBody>
          <a:bodyPr/>
          <a:lstStyle/>
          <a:p>
            <a:fld id="{0C484715-E1BB-45D6-84EF-D1AE5F7117A6}" type="slidenum">
              <a:rPr lang="en-GB" smtClean="0"/>
              <a:t>8</a:t>
            </a:fld>
            <a:endParaRPr lang="en-GB" dirty="0"/>
          </a:p>
        </p:txBody>
      </p:sp>
    </p:spTree>
    <p:extLst>
      <p:ext uri="{BB962C8B-B14F-4D97-AF65-F5344CB8AC3E}">
        <p14:creationId xmlns:p14="http://schemas.microsoft.com/office/powerpoint/2010/main" val="1770469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This is, as always, a backward-looking review, covering a financial year that continued the recovery from the pandemic. </a:t>
            </a:r>
          </a:p>
          <a:p>
            <a:endParaRPr lang="en-GB" sz="1200" dirty="0"/>
          </a:p>
          <a:p>
            <a:r>
              <a:rPr lang="en-GB" sz="1200" dirty="0"/>
              <a:t>I have tried to show just what a good job Sarah and the senior management team have continued to do during the year in continuing to stabilise the Trust’s finances.</a:t>
            </a:r>
          </a:p>
          <a:p>
            <a:endParaRPr lang="en-GB" sz="1200" dirty="0"/>
          </a:p>
          <a:p>
            <a:r>
              <a:rPr lang="en-GB" sz="1200" dirty="0"/>
              <a:t>Our key </a:t>
            </a:r>
            <a:r>
              <a:rPr lang="en-GB" sz="1200"/>
              <a:t>focus remains </a:t>
            </a:r>
            <a:r>
              <a:rPr lang="en-GB" sz="1200" dirty="0"/>
              <a:t>on inflation, the need adequately to reward our staff, and continued pressures to manage our large and varied estate of buildings and land.</a:t>
            </a:r>
          </a:p>
          <a:p>
            <a:endParaRPr lang="en-GB" sz="1200" dirty="0"/>
          </a:p>
          <a:p>
            <a:endParaRPr lang="en-GB" dirty="0"/>
          </a:p>
          <a:p>
            <a:endParaRPr lang="en-GB" dirty="0"/>
          </a:p>
        </p:txBody>
      </p:sp>
      <p:sp>
        <p:nvSpPr>
          <p:cNvPr id="4" name="Slide Number Placeholder 3"/>
          <p:cNvSpPr>
            <a:spLocks noGrp="1"/>
          </p:cNvSpPr>
          <p:nvPr>
            <p:ph type="sldNum" sz="quarter" idx="5"/>
          </p:nvPr>
        </p:nvSpPr>
        <p:spPr/>
        <p:txBody>
          <a:bodyPr/>
          <a:lstStyle/>
          <a:p>
            <a:fld id="{0C484715-E1BB-45D6-84EF-D1AE5F7117A6}" type="slidenum">
              <a:rPr lang="en-GB" smtClean="0"/>
              <a:t>9</a:t>
            </a:fld>
            <a:endParaRPr lang="en-GB" dirty="0"/>
          </a:p>
        </p:txBody>
      </p:sp>
    </p:spTree>
    <p:extLst>
      <p:ext uri="{BB962C8B-B14F-4D97-AF65-F5344CB8AC3E}">
        <p14:creationId xmlns:p14="http://schemas.microsoft.com/office/powerpoint/2010/main" val="4292245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F3421C2C-8E99-4741-A59F-7E76F59ABFF8}" type="datetimeFigureOut">
              <a:rPr lang="en-US" smtClean="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7B46BC-A488-B24B-8C46-5E9201E538B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F3421C2C-8E99-4741-A59F-7E76F59ABFF8}" type="datetimeFigureOut">
              <a:rPr lang="en-US" smtClean="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7B46BC-A488-B24B-8C46-5E9201E538B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F3421C2C-8E99-4741-A59F-7E76F59ABFF8}" type="datetimeFigureOut">
              <a:rPr lang="en-US" smtClean="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7B46BC-A488-B24B-8C46-5E9201E538B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F3421C2C-8E99-4741-A59F-7E76F59ABFF8}" type="datetimeFigureOut">
              <a:rPr lang="en-US" smtClean="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7B46BC-A488-B24B-8C46-5E9201E538B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3421C2C-8E99-4741-A59F-7E76F59ABFF8}" type="datetimeFigureOut">
              <a:rPr lang="en-US" smtClean="0"/>
              <a:pPr/>
              <a:t>11/21/2024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7B46BC-A488-B24B-8C46-5E9201E538B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F3421C2C-8E99-4741-A59F-7E76F59ABFF8}" type="datetimeFigureOut">
              <a:rPr lang="en-US" smtClean="0"/>
              <a:pPr/>
              <a:t>11/21/2024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7B46BC-A488-B24B-8C46-5E9201E538B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F3421C2C-8E99-4741-A59F-7E76F59ABFF8}" type="datetimeFigureOut">
              <a:rPr lang="en-US" smtClean="0"/>
              <a:pPr/>
              <a:t>11/21/2024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7B46BC-A488-B24B-8C46-5E9201E538B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F3421C2C-8E99-4741-A59F-7E76F59ABFF8}" type="datetimeFigureOut">
              <a:rPr lang="en-US" smtClean="0"/>
              <a:pPr/>
              <a:t>11/21/2024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7B46BC-A488-B24B-8C46-5E9201E538B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21C2C-8E99-4741-A59F-7E76F59ABFF8}" type="datetimeFigureOut">
              <a:rPr lang="en-US" smtClean="0"/>
              <a:pPr/>
              <a:t>11/21/2024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7B46BC-A488-B24B-8C46-5E9201E538B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F3421C2C-8E99-4741-A59F-7E76F59ABFF8}" type="datetimeFigureOut">
              <a:rPr lang="en-US" smtClean="0"/>
              <a:pPr/>
              <a:t>11/21/2024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7B46BC-A488-B24B-8C46-5E9201E538B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F3421C2C-8E99-4741-A59F-7E76F59ABFF8}" type="datetimeFigureOut">
              <a:rPr lang="en-US" smtClean="0"/>
              <a:pPr/>
              <a:t>11/21/2024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7B46BC-A488-B24B-8C46-5E9201E538B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421C2C-8E99-4741-A59F-7E76F59ABFF8}" type="datetimeFigureOut">
              <a:rPr lang="en-US" smtClean="0"/>
              <a:pPr/>
              <a:t>11/21/2024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7B46BC-A488-B24B-8C46-5E9201E538B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12235"/>
            <a:ext cx="7772400" cy="1061594"/>
          </a:xfrm>
        </p:spPr>
        <p:txBody>
          <a:bodyPr>
            <a:normAutofit/>
          </a:bodyPr>
          <a:lstStyle/>
          <a:p>
            <a:r>
              <a:rPr lang="en-US" sz="3600" b="1" dirty="0"/>
              <a:t>FY2023-24 Financial Review</a:t>
            </a:r>
          </a:p>
        </p:txBody>
      </p:sp>
      <p:sp>
        <p:nvSpPr>
          <p:cNvPr id="3" name="Subtitle 2"/>
          <p:cNvSpPr>
            <a:spLocks noGrp="1"/>
          </p:cNvSpPr>
          <p:nvPr>
            <p:ph type="subTitle" idx="1"/>
          </p:nvPr>
        </p:nvSpPr>
        <p:spPr>
          <a:xfrm>
            <a:off x="530087" y="3275834"/>
            <a:ext cx="8110330" cy="1752600"/>
          </a:xfrm>
        </p:spPr>
        <p:txBody>
          <a:bodyPr>
            <a:noAutofit/>
          </a:bodyPr>
          <a:lstStyle/>
          <a:p>
            <a:r>
              <a:rPr lang="en-US" sz="3600" dirty="0">
                <a:solidFill>
                  <a:schemeClr val="tx1"/>
                </a:solidFill>
              </a:rPr>
              <a:t>Stuart Bain</a:t>
            </a:r>
          </a:p>
          <a:p>
            <a:r>
              <a:rPr lang="en-US" dirty="0">
                <a:solidFill>
                  <a:schemeClr val="tx1"/>
                </a:solidFill>
              </a:rPr>
              <a:t>Treasurer</a:t>
            </a:r>
          </a:p>
          <a:p>
            <a:r>
              <a:rPr lang="en-US" dirty="0">
                <a:solidFill>
                  <a:schemeClr val="tx1"/>
                </a:solidFill>
              </a:rPr>
              <a:t>Chair of Finance Committee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58958"/>
            <a:ext cx="8229600" cy="4999728"/>
          </a:xfrm>
        </p:spPr>
        <p:txBody>
          <a:bodyPr>
            <a:normAutofit fontScale="85000" lnSpcReduction="20000"/>
          </a:bodyPr>
          <a:lstStyle/>
          <a:p>
            <a:r>
              <a:rPr lang="en-US" sz="2000" dirty="0"/>
              <a:t>Finance Committee reports to the Board of Trustees </a:t>
            </a:r>
          </a:p>
          <a:p>
            <a:pPr lvl="1"/>
            <a:r>
              <a:rPr lang="en-US" sz="2000" dirty="0"/>
              <a:t>Meets (</a:t>
            </a:r>
            <a:r>
              <a:rPr lang="en-US" sz="2000" u="sng" dirty="0"/>
              <a:t>at least</a:t>
            </a:r>
            <a:r>
              <a:rPr lang="en-US" sz="2000" dirty="0"/>
              <a:t>) quarterly to monitor finances, support CEO and senior management team</a:t>
            </a:r>
          </a:p>
          <a:p>
            <a:pPr lvl="1"/>
            <a:r>
              <a:rPr lang="en-US" sz="2000" dirty="0"/>
              <a:t>Regular areas of focus remain performance vs budget, potential expenditure on new reserves and other assets, pensions, investments, Trust liabilities</a:t>
            </a:r>
          </a:p>
          <a:p>
            <a:pPr lvl="1"/>
            <a:endParaRPr lang="en-US" sz="2000" dirty="0"/>
          </a:p>
          <a:p>
            <a:r>
              <a:rPr lang="en-US" sz="2000" dirty="0"/>
              <a:t>In the year to end-March 2024 the Committee’s </a:t>
            </a:r>
            <a:r>
              <a:rPr lang="en-GB" sz="2000" dirty="0"/>
              <a:t>focus has been dominated by:</a:t>
            </a:r>
          </a:p>
          <a:p>
            <a:pPr lvl="1"/>
            <a:r>
              <a:rPr lang="en-GB" sz="2000" dirty="0"/>
              <a:t>Managing the financial issues associated with the continued recovery from Covid-19</a:t>
            </a:r>
          </a:p>
          <a:p>
            <a:pPr lvl="1"/>
            <a:r>
              <a:rPr lang="en-GB" sz="2000" dirty="0"/>
              <a:t>Looking to maximise visitors to our reserves (and their associated income) during the summer.</a:t>
            </a:r>
          </a:p>
          <a:p>
            <a:pPr lvl="1"/>
            <a:r>
              <a:rPr lang="en-GB" sz="2000" dirty="0"/>
              <a:t>Addressing ongoing shortfalls in availability of potential new staff, especially for our retail/visitor facilities.</a:t>
            </a:r>
          </a:p>
          <a:p>
            <a:pPr lvl="1"/>
            <a:r>
              <a:rPr lang="en-GB" sz="2000" dirty="0"/>
              <a:t>Continued bidding for funding from a variety of sources, including government/local government, grant-giving institutions, and individuals</a:t>
            </a:r>
          </a:p>
          <a:p>
            <a:pPr lvl="1"/>
            <a:r>
              <a:rPr lang="en-US" sz="2000" dirty="0"/>
              <a:t>Maximizing the stability of long-term key conservation work, as well as dealing with Ash Die-Back and Avian Flu</a:t>
            </a:r>
          </a:p>
          <a:p>
            <a:pPr lvl="1"/>
            <a:r>
              <a:rPr lang="en-US" sz="2000" dirty="0" err="1"/>
              <a:t>Reorganising</a:t>
            </a:r>
            <a:r>
              <a:rPr lang="en-US" sz="2000" dirty="0"/>
              <a:t> WTSWW’s investments to reduce exposure to UK property assets, and </a:t>
            </a:r>
            <a:r>
              <a:rPr lang="en-US" sz="2000" dirty="0" err="1"/>
              <a:t>maximise</a:t>
            </a:r>
            <a:r>
              <a:rPr lang="en-US" sz="2000" dirty="0"/>
              <a:t> income from cash deposits</a:t>
            </a:r>
            <a:endParaRPr lang="en-US" sz="1600" dirty="0"/>
          </a:p>
        </p:txBody>
      </p:sp>
      <p:sp>
        <p:nvSpPr>
          <p:cNvPr id="4" name="Title 1"/>
          <p:cNvSpPr>
            <a:spLocks noGrp="1"/>
          </p:cNvSpPr>
          <p:nvPr>
            <p:ph type="title"/>
          </p:nvPr>
        </p:nvSpPr>
        <p:spPr>
          <a:xfrm>
            <a:off x="457200" y="274639"/>
            <a:ext cx="8229600" cy="874224"/>
          </a:xfrm>
        </p:spPr>
        <p:txBody>
          <a:bodyPr>
            <a:noAutofit/>
          </a:bodyPr>
          <a:lstStyle/>
          <a:p>
            <a:r>
              <a:rPr lang="en-US" sz="2800" b="1" dirty="0"/>
              <a:t>WTSWW key financial issues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5774"/>
            <a:ext cx="8229600" cy="561797"/>
          </a:xfrm>
        </p:spPr>
        <p:txBody>
          <a:bodyPr vert="horz" lIns="91440" tIns="45720" rIns="91440" bIns="45720" rtlCol="0" anchor="ctr">
            <a:normAutofit/>
          </a:bodyPr>
          <a:lstStyle/>
          <a:p>
            <a:r>
              <a:rPr lang="en-US" sz="2400" b="1" dirty="0"/>
              <a:t>WTSWW in FY2024: where did our income come from?</a:t>
            </a:r>
          </a:p>
        </p:txBody>
      </p:sp>
      <p:pic>
        <p:nvPicPr>
          <p:cNvPr id="3" name="Picture 2">
            <a:extLst>
              <a:ext uri="{FF2B5EF4-FFF2-40B4-BE49-F238E27FC236}">
                <a16:creationId xmlns:a16="http://schemas.microsoft.com/office/drawing/2014/main" id="{1253BE94-2132-21C2-1B0F-6DD9F9AADEAC}"/>
              </a:ext>
            </a:extLst>
          </p:cNvPr>
          <p:cNvPicPr>
            <a:picLocks noChangeAspect="1"/>
          </p:cNvPicPr>
          <p:nvPr/>
        </p:nvPicPr>
        <p:blipFill>
          <a:blip r:embed="rId3"/>
          <a:stretch>
            <a:fillRect/>
          </a:stretch>
        </p:blipFill>
        <p:spPr>
          <a:xfrm>
            <a:off x="416859" y="761359"/>
            <a:ext cx="8407558" cy="549152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9930"/>
            <a:ext cx="8382000" cy="653014"/>
          </a:xfrm>
        </p:spPr>
        <p:txBody>
          <a:bodyPr>
            <a:noAutofit/>
          </a:bodyPr>
          <a:lstStyle/>
          <a:p>
            <a:r>
              <a:rPr lang="en-GB" sz="2400" b="1" dirty="0"/>
              <a:t>Grants remain lumpy…</a:t>
            </a:r>
          </a:p>
        </p:txBody>
      </p:sp>
      <p:pic>
        <p:nvPicPr>
          <p:cNvPr id="4" name="Picture 3">
            <a:extLst>
              <a:ext uri="{FF2B5EF4-FFF2-40B4-BE49-F238E27FC236}">
                <a16:creationId xmlns:a16="http://schemas.microsoft.com/office/drawing/2014/main" id="{7B5BBA5A-20B9-BA03-D078-5689275EEF86}"/>
              </a:ext>
            </a:extLst>
          </p:cNvPr>
          <p:cNvPicPr>
            <a:picLocks noChangeAspect="1"/>
          </p:cNvPicPr>
          <p:nvPr/>
        </p:nvPicPr>
        <p:blipFill>
          <a:blip r:embed="rId3"/>
          <a:stretch>
            <a:fillRect/>
          </a:stretch>
        </p:blipFill>
        <p:spPr>
          <a:xfrm>
            <a:off x="358347" y="949588"/>
            <a:ext cx="8106032" cy="5290238"/>
          </a:xfrm>
          <a:prstGeom prst="rect">
            <a:avLst/>
          </a:prstGeom>
        </p:spPr>
      </p:pic>
    </p:spTree>
    <p:extLst>
      <p:ext uri="{BB962C8B-B14F-4D97-AF65-F5344CB8AC3E}">
        <p14:creationId xmlns:p14="http://schemas.microsoft.com/office/powerpoint/2010/main" val="3753360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544" y="303883"/>
            <a:ext cx="7820526" cy="653014"/>
          </a:xfrm>
        </p:spPr>
        <p:txBody>
          <a:bodyPr>
            <a:noAutofit/>
          </a:bodyPr>
          <a:lstStyle/>
          <a:p>
            <a:r>
              <a:rPr lang="en-GB" sz="2400" b="1" dirty="0"/>
              <a:t>… but the longer-term trend is a loss of funding from NRW</a:t>
            </a:r>
          </a:p>
        </p:txBody>
      </p:sp>
      <p:pic>
        <p:nvPicPr>
          <p:cNvPr id="4" name="Picture 3">
            <a:extLst>
              <a:ext uri="{FF2B5EF4-FFF2-40B4-BE49-F238E27FC236}">
                <a16:creationId xmlns:a16="http://schemas.microsoft.com/office/drawing/2014/main" id="{D7313AF4-7368-55A2-B224-BB36548E4137}"/>
              </a:ext>
            </a:extLst>
          </p:cNvPr>
          <p:cNvPicPr>
            <a:picLocks noChangeAspect="1"/>
          </p:cNvPicPr>
          <p:nvPr/>
        </p:nvPicPr>
        <p:blipFill>
          <a:blip r:embed="rId3"/>
          <a:stretch>
            <a:fillRect/>
          </a:stretch>
        </p:blipFill>
        <p:spPr>
          <a:xfrm>
            <a:off x="469556" y="943131"/>
            <a:ext cx="8254313" cy="5391429"/>
          </a:xfrm>
          <a:prstGeom prst="rect">
            <a:avLst/>
          </a:prstGeom>
        </p:spPr>
      </p:pic>
    </p:spTree>
    <p:extLst>
      <p:ext uri="{BB962C8B-B14F-4D97-AF65-F5344CB8AC3E}">
        <p14:creationId xmlns:p14="http://schemas.microsoft.com/office/powerpoint/2010/main" val="354357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49ECE-173B-4AC4-860C-D942BDE22425}"/>
              </a:ext>
            </a:extLst>
          </p:cNvPr>
          <p:cNvSpPr>
            <a:spLocks noGrp="1"/>
          </p:cNvSpPr>
          <p:nvPr>
            <p:ph type="title"/>
          </p:nvPr>
        </p:nvSpPr>
        <p:spPr>
          <a:xfrm>
            <a:off x="343877" y="204300"/>
            <a:ext cx="8503138" cy="552395"/>
          </a:xfrm>
        </p:spPr>
        <p:txBody>
          <a:bodyPr vert="horz" lIns="91440" tIns="45720" rIns="91440" bIns="45720" rtlCol="0" anchor="ctr">
            <a:noAutofit/>
          </a:bodyPr>
          <a:lstStyle/>
          <a:p>
            <a:r>
              <a:rPr lang="en-GB" sz="2400" b="1" dirty="0"/>
              <a:t>Trading income is vital for our charitable work</a:t>
            </a:r>
          </a:p>
        </p:txBody>
      </p:sp>
      <p:pic>
        <p:nvPicPr>
          <p:cNvPr id="4" name="Picture 3">
            <a:extLst>
              <a:ext uri="{FF2B5EF4-FFF2-40B4-BE49-F238E27FC236}">
                <a16:creationId xmlns:a16="http://schemas.microsoft.com/office/drawing/2014/main" id="{65003D13-B704-FFAD-88E8-509CE8A5224C}"/>
              </a:ext>
            </a:extLst>
          </p:cNvPr>
          <p:cNvPicPr>
            <a:picLocks noChangeAspect="1"/>
          </p:cNvPicPr>
          <p:nvPr/>
        </p:nvPicPr>
        <p:blipFill>
          <a:blip r:embed="rId3"/>
          <a:stretch>
            <a:fillRect/>
          </a:stretch>
        </p:blipFill>
        <p:spPr>
          <a:xfrm>
            <a:off x="343877" y="826570"/>
            <a:ext cx="8503138" cy="5553953"/>
          </a:xfrm>
          <a:prstGeom prst="rect">
            <a:avLst/>
          </a:prstGeom>
        </p:spPr>
      </p:pic>
    </p:spTree>
    <p:extLst>
      <p:ext uri="{BB962C8B-B14F-4D97-AF65-F5344CB8AC3E}">
        <p14:creationId xmlns:p14="http://schemas.microsoft.com/office/powerpoint/2010/main" val="426868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34715" y="75855"/>
            <a:ext cx="7303169" cy="904806"/>
          </a:xfrm>
        </p:spPr>
        <p:txBody>
          <a:bodyPr>
            <a:noAutofit/>
          </a:bodyPr>
          <a:lstStyle/>
          <a:p>
            <a:r>
              <a:rPr lang="en-US" sz="2400" b="1" dirty="0"/>
              <a:t>We continue to spend &gt;60% of our net charitable income directly on conservation and education</a:t>
            </a:r>
          </a:p>
        </p:txBody>
      </p:sp>
      <p:pic>
        <p:nvPicPr>
          <p:cNvPr id="5" name="Picture 4">
            <a:extLst>
              <a:ext uri="{FF2B5EF4-FFF2-40B4-BE49-F238E27FC236}">
                <a16:creationId xmlns:a16="http://schemas.microsoft.com/office/drawing/2014/main" id="{7FB593E6-AF73-2BB9-A90D-8367C25D2555}"/>
              </a:ext>
            </a:extLst>
          </p:cNvPr>
          <p:cNvPicPr>
            <a:picLocks noChangeAspect="1"/>
          </p:cNvPicPr>
          <p:nvPr/>
        </p:nvPicPr>
        <p:blipFill>
          <a:blip r:embed="rId3"/>
          <a:stretch>
            <a:fillRect/>
          </a:stretch>
        </p:blipFill>
        <p:spPr>
          <a:xfrm>
            <a:off x="517357" y="1117765"/>
            <a:ext cx="8109285" cy="5298544"/>
          </a:xfrm>
          <a:prstGeom prst="rect">
            <a:avLst/>
          </a:prstGeom>
        </p:spPr>
      </p:pic>
    </p:spTree>
    <p:extLst>
      <p:ext uri="{BB962C8B-B14F-4D97-AF65-F5344CB8AC3E}">
        <p14:creationId xmlns:p14="http://schemas.microsoft.com/office/powerpoint/2010/main" val="307482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4696B-F757-4331-94D9-1F0DD6E26ACA}"/>
              </a:ext>
            </a:extLst>
          </p:cNvPr>
          <p:cNvSpPr>
            <a:spLocks noGrp="1"/>
          </p:cNvSpPr>
          <p:nvPr>
            <p:ph type="title"/>
          </p:nvPr>
        </p:nvSpPr>
        <p:spPr>
          <a:xfrm>
            <a:off x="1088858" y="127827"/>
            <a:ext cx="6966284" cy="627730"/>
          </a:xfrm>
        </p:spPr>
        <p:txBody>
          <a:bodyPr>
            <a:noAutofit/>
          </a:bodyPr>
          <a:lstStyle/>
          <a:p>
            <a:r>
              <a:rPr lang="en-GB" sz="2400" b="1" dirty="0"/>
              <a:t>Staff numbers are slowly rebuilding</a:t>
            </a:r>
          </a:p>
        </p:txBody>
      </p:sp>
      <p:pic>
        <p:nvPicPr>
          <p:cNvPr id="4" name="Picture 3">
            <a:extLst>
              <a:ext uri="{FF2B5EF4-FFF2-40B4-BE49-F238E27FC236}">
                <a16:creationId xmlns:a16="http://schemas.microsoft.com/office/drawing/2014/main" id="{F9FDA614-CFD0-10C8-9635-2A403F6A9DB1}"/>
              </a:ext>
            </a:extLst>
          </p:cNvPr>
          <p:cNvPicPr>
            <a:picLocks noChangeAspect="1"/>
          </p:cNvPicPr>
          <p:nvPr/>
        </p:nvPicPr>
        <p:blipFill>
          <a:blip r:embed="rId3"/>
          <a:stretch>
            <a:fillRect/>
          </a:stretch>
        </p:blipFill>
        <p:spPr>
          <a:xfrm>
            <a:off x="407772" y="829233"/>
            <a:ext cx="8356934" cy="5460356"/>
          </a:xfrm>
          <a:prstGeom prst="rect">
            <a:avLst/>
          </a:prstGeom>
        </p:spPr>
      </p:pic>
    </p:spTree>
    <p:extLst>
      <p:ext uri="{BB962C8B-B14F-4D97-AF65-F5344CB8AC3E}">
        <p14:creationId xmlns:p14="http://schemas.microsoft.com/office/powerpoint/2010/main" val="239329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22"/>
            <a:ext cx="8229600" cy="927652"/>
          </a:xfrm>
        </p:spPr>
        <p:txBody>
          <a:bodyPr>
            <a:noAutofit/>
          </a:bodyPr>
          <a:lstStyle/>
          <a:p>
            <a:r>
              <a:rPr lang="en-US" sz="3600" b="1" dirty="0"/>
              <a:t>Conclusions, and looking into 2025</a:t>
            </a:r>
          </a:p>
        </p:txBody>
      </p:sp>
      <p:sp>
        <p:nvSpPr>
          <p:cNvPr id="3" name="Content Placeholder 2"/>
          <p:cNvSpPr>
            <a:spLocks noGrp="1"/>
          </p:cNvSpPr>
          <p:nvPr>
            <p:ph idx="1"/>
          </p:nvPr>
        </p:nvSpPr>
        <p:spPr>
          <a:xfrm>
            <a:off x="671383" y="1061122"/>
            <a:ext cx="7801233" cy="5496889"/>
          </a:xfrm>
        </p:spPr>
        <p:txBody>
          <a:bodyPr>
            <a:spAutoFit/>
          </a:bodyPr>
          <a:lstStyle/>
          <a:p>
            <a:r>
              <a:rPr lang="en-US" sz="2400" dirty="0"/>
              <a:t>WTSWW sources of income in FY2024 were diversified and very well balanced</a:t>
            </a:r>
          </a:p>
          <a:p>
            <a:pPr lvl="1"/>
            <a:r>
              <a:rPr lang="en-US" sz="2000" dirty="0"/>
              <a:t>A reasonable balance of grants, visitor income, and trading income</a:t>
            </a:r>
          </a:p>
          <a:p>
            <a:r>
              <a:rPr lang="en-US" sz="2400" dirty="0"/>
              <a:t>We remain focused on the need to get acknowledgement from NRW (and hence Welsh Government) of the necessity for sustained longer-term core funding for conservation.</a:t>
            </a:r>
          </a:p>
          <a:p>
            <a:r>
              <a:rPr lang="en-US" sz="2400" dirty="0"/>
              <a:t>We ended FY2024 with another good surplus</a:t>
            </a:r>
          </a:p>
          <a:p>
            <a:r>
              <a:rPr lang="en-US" sz="2400" dirty="0"/>
              <a:t>But our visibility of some sources of funding, especially grants, remain low.</a:t>
            </a:r>
          </a:p>
          <a:p>
            <a:r>
              <a:rPr lang="en-US" sz="2400" dirty="0"/>
              <a:t>And inflation, as well as the need to manage our large portfolio of reserves and buildings, remain significant pressures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AAEEB29A9D4E4CBA4D7BE5FBE539AF" ma:contentTypeVersion="16" ma:contentTypeDescription="Create a new document." ma:contentTypeScope="" ma:versionID="0f881331436228fa10b7bd2f2298e504">
  <xsd:schema xmlns:xsd="http://www.w3.org/2001/XMLSchema" xmlns:xs="http://www.w3.org/2001/XMLSchema" xmlns:p="http://schemas.microsoft.com/office/2006/metadata/properties" xmlns:ns2="aca1147e-f0a8-4a04-b9da-2c9a9c65e6bf" xmlns:ns3="859d0e63-0f8b-492a-a928-a4390f6f1180" targetNamespace="http://schemas.microsoft.com/office/2006/metadata/properties" ma:root="true" ma:fieldsID="af58d6744b8220855df4f68889e7385a" ns2:_="" ns3:_="">
    <xsd:import namespace="aca1147e-f0a8-4a04-b9da-2c9a9c65e6bf"/>
    <xsd:import namespace="859d0e63-0f8b-492a-a928-a4390f6f118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a1147e-f0a8-4a04-b9da-2c9a9c65e6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21270237-8fa6-481c-8f8f-701a45a58a3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9d0e63-0f8b-492a-a928-a4390f6f118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1e06a5e-d883-40a5-a17b-52c74e3e115b}" ma:internalName="TaxCatchAll" ma:showField="CatchAllData" ma:web="859d0e63-0f8b-492a-a928-a4390f6f11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a1147e-f0a8-4a04-b9da-2c9a9c65e6bf">
      <Terms xmlns="http://schemas.microsoft.com/office/infopath/2007/PartnerControls"/>
    </lcf76f155ced4ddcb4097134ff3c332f>
    <TaxCatchAll xmlns="859d0e63-0f8b-492a-a928-a4390f6f1180" xsi:nil="true"/>
  </documentManagement>
</p:properties>
</file>

<file path=customXml/itemProps1.xml><?xml version="1.0" encoding="utf-8"?>
<ds:datastoreItem xmlns:ds="http://schemas.openxmlformats.org/officeDocument/2006/customXml" ds:itemID="{714164FC-3B7F-4252-BAF6-1CF20A4424E7}"/>
</file>

<file path=customXml/itemProps2.xml><?xml version="1.0" encoding="utf-8"?>
<ds:datastoreItem xmlns:ds="http://schemas.openxmlformats.org/officeDocument/2006/customXml" ds:itemID="{9E10B5EC-6444-44FC-B7FE-1F40454CD47F}"/>
</file>

<file path=customXml/itemProps3.xml><?xml version="1.0" encoding="utf-8"?>
<ds:datastoreItem xmlns:ds="http://schemas.openxmlformats.org/officeDocument/2006/customXml" ds:itemID="{C4F4B711-B417-4334-BFA9-5E7E61EC7098}"/>
</file>

<file path=docProps/app.xml><?xml version="1.0" encoding="utf-8"?>
<Properties xmlns="http://schemas.openxmlformats.org/officeDocument/2006/extended-properties" xmlns:vt="http://schemas.openxmlformats.org/officeDocument/2006/docPropsVTypes">
  <TotalTime>2378</TotalTime>
  <Words>1617</Words>
  <Application>Microsoft Office PowerPoint</Application>
  <PresentationFormat>On-screen Show (4:3)</PresentationFormat>
  <Paragraphs>111</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FY2023-24 Financial Review</vt:lpstr>
      <vt:lpstr>WTSWW key financial issues</vt:lpstr>
      <vt:lpstr>WTSWW in FY2024: where did our income come from?</vt:lpstr>
      <vt:lpstr>Grants remain lumpy…</vt:lpstr>
      <vt:lpstr>… but the longer-term trend is a loss of funding from NRW</vt:lpstr>
      <vt:lpstr>Trading income is vital for our charitable work</vt:lpstr>
      <vt:lpstr>We continue to spend &gt;60% of our net charitable income directly on conservation and education</vt:lpstr>
      <vt:lpstr>Staff numbers are slowly rebuilding</vt:lpstr>
      <vt:lpstr>Conclusions, and looking into 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Review</dc:title>
  <dc:creator>Sash Tusa</dc:creator>
  <cp:lastModifiedBy>Diana Clark</cp:lastModifiedBy>
  <cp:revision>86</cp:revision>
  <cp:lastPrinted>2019-11-11T17:03:11Z</cp:lastPrinted>
  <dcterms:created xsi:type="dcterms:W3CDTF">2012-09-11T20:15:41Z</dcterms:created>
  <dcterms:modified xsi:type="dcterms:W3CDTF">2024-11-21T08:03:52Z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0x01010045AAEEB29A9D4E4CBA4D7BE5FBE539AF</vt:lpwstr>
  </property>
</Properties>
</file>